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65" r:id="rId6"/>
    <p:sldId id="259" r:id="rId7"/>
    <p:sldId id="274" r:id="rId8"/>
    <p:sldId id="272" r:id="rId9"/>
    <p:sldId id="266" r:id="rId10"/>
    <p:sldId id="261" r:id="rId11"/>
    <p:sldId id="268" r:id="rId12"/>
    <p:sldId id="273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4" autoAdjust="0"/>
    <p:restoredTop sz="94660"/>
  </p:normalViewPr>
  <p:slideViewPr>
    <p:cSldViewPr>
      <p:cViewPr>
        <p:scale>
          <a:sx n="76" d="100"/>
          <a:sy n="76" d="100"/>
        </p:scale>
        <p:origin x="-300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E51E60-7FA9-42E4-A638-7918745570CB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770566-0915-40BF-A911-D232B1088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87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EA7A0-B448-4D5E-8426-47F472D54D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8DAC5-F222-49AF-A027-230782B4A9E1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DD87-BACE-458A-8463-FB641CDD1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0DD5-9AAD-4B44-82FA-9167B4A1BE17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F830-1891-4C32-B592-6748D85E6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E784-CD72-49FE-B09F-5C01256D0C18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E8F7-3048-450C-803F-C0F5954C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D0D98A-C780-4EFE-987B-EC6FE3F4889C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39329D-9467-431B-B6F0-3CD8BBE0C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2FC8-F844-47C7-9AB3-71D6E09A5C96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A501-C70F-45E1-B185-7966D2CE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BDE4-7755-4D2B-95EC-0140EC28CBD4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30ED-BDE8-415D-8903-6707507E3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AEBE-C117-4BD6-A910-B2F5AFEAC49C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42E9-1729-42E5-B776-59E51A771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443B68-C138-45E3-A5E6-3ECC0E95DFAB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E31412-04EF-44E7-A968-B2CFA2EB3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23D3-1EAA-4EA9-B4DF-3469CD8C9D05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0927-905E-4FDC-B503-9006632FE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65E6E9-F12F-43BB-A56C-9355A246C69A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6F9B23-F0C2-46DB-9DF2-C3A7718DB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D84368-D1F4-43DC-8BBD-64E3305CC3AB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2CF451-B0A1-45C0-9904-4155D1B9E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4B3BB2-A7F1-45BD-AAE4-FD0EF600CF08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909035-EEC8-47E3-B7E4-94C3DCA8E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0" r:id="rId4"/>
    <p:sldLayoutId id="2147483921" r:id="rId5"/>
    <p:sldLayoutId id="2147483928" r:id="rId6"/>
    <p:sldLayoutId id="2147483922" r:id="rId7"/>
    <p:sldLayoutId id="2147483929" r:id="rId8"/>
    <p:sldLayoutId id="2147483930" r:id="rId9"/>
    <p:sldLayoutId id="2147483923" r:id="rId10"/>
    <p:sldLayoutId id="2147483924" r:id="rId1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613" y="260350"/>
            <a:ext cx="7672387" cy="1152525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Garamond" pitchFamily="18" charset="0"/>
              </a:rPr>
              <a:t>Организация питания в дошкольных образовательных учреждениях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373688"/>
            <a:ext cx="4894312" cy="719137"/>
          </a:xfrm>
        </p:spPr>
        <p:txBody>
          <a:bodyPr/>
          <a:lstStyle/>
          <a:p>
            <a:pPr eaLnBrk="1" hangingPunct="1"/>
            <a:endParaRPr lang="ru-RU" dirty="0" smtClean="0">
              <a:latin typeface="Garamond" pitchFamily="18" charset="0"/>
            </a:endParaRPr>
          </a:p>
          <a:p>
            <a:pPr eaLnBrk="1" hangingPunct="1"/>
            <a:r>
              <a:rPr lang="ru-RU" dirty="0" smtClean="0">
                <a:latin typeface="Garamond" pitchFamily="18" charset="0"/>
              </a:rPr>
              <a:t>         МБДОУ «Детский сад с.Чесноковка»   </a:t>
            </a:r>
          </a:p>
        </p:txBody>
      </p:sp>
      <p:pic>
        <p:nvPicPr>
          <p:cNvPr id="8196" name="Picture 3" descr="C:\Users\Владимир\Downloads\дети едят морожено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557338"/>
            <a:ext cx="36576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принципы организации питания  в ДОУ: 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25"/>
            <a:ext cx="7239000" cy="4884738"/>
          </a:xfrm>
        </p:spPr>
        <p:txBody>
          <a:bodyPr/>
          <a:lstStyle/>
          <a:p>
            <a:pPr eaLnBrk="1" hangingPunct="1"/>
            <a:r>
              <a:rPr lang="ru-RU" sz="2200" smtClean="0"/>
              <a:t>Соответствие энергетической ценности рациона энергозатратам ребёнка;</a:t>
            </a:r>
          </a:p>
          <a:p>
            <a:pPr eaLnBrk="1" hangingPunct="1"/>
            <a:r>
              <a:rPr lang="ru-RU" sz="2200" smtClean="0"/>
              <a:t>Сбалансированность в рационе всех заменимых и незаменимых пищевых веществ</a:t>
            </a:r>
          </a:p>
          <a:p>
            <a:pPr eaLnBrk="1" hangingPunct="1"/>
            <a:r>
              <a:rPr lang="ru-RU" sz="2200" smtClean="0"/>
              <a:t>Максимальное разнообразие продуктов и блюд, обеспечивающих сбалансированность рациона</a:t>
            </a:r>
          </a:p>
          <a:p>
            <a:pPr eaLnBrk="1" hangingPunct="1"/>
            <a:r>
              <a:rPr lang="ru-RU" sz="2200" smtClean="0"/>
              <a:t> правильная кулинарная и технологическая обработка продуктов</a:t>
            </a:r>
          </a:p>
          <a:p>
            <a:pPr eaLnBrk="1" hangingPunct="1"/>
            <a:r>
              <a:rPr lang="ru-RU" sz="2200" smtClean="0"/>
              <a:t>Оптимальный режим питания, обстановка, формирующая у детей навыки культуры приема пищи</a:t>
            </a:r>
          </a:p>
          <a:p>
            <a:pPr eaLnBrk="1" hangingPunct="1"/>
            <a:r>
              <a:rPr lang="ru-RU" sz="2200" smtClean="0"/>
              <a:t>Соблюдение гигиенических требований к питанию детей в организованных коллективах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Организация  работы по пропаганде здорового питания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/>
              <a:t>Соблюдается оптимальный режим питания</a:t>
            </a:r>
          </a:p>
          <a:p>
            <a:pPr eaLnBrk="1" hangingPunct="1"/>
            <a:r>
              <a:rPr lang="ru-RU" smtClean="0"/>
              <a:t>Проводится работа по формированию у детей навыков культуры питания</a:t>
            </a:r>
          </a:p>
          <a:p>
            <a:pPr eaLnBrk="1" hangingPunct="1"/>
            <a:r>
              <a:rPr lang="ru-RU" smtClean="0"/>
              <a:t>Проводятся  Дни открытых дверей на тему: « Организация питания»</a:t>
            </a:r>
          </a:p>
          <a:p>
            <a:pPr eaLnBrk="1" hangingPunct="1"/>
            <a:r>
              <a:rPr lang="ru-RU" smtClean="0"/>
              <a:t>Планируется  оформление информационных стендов по вопросам здорового питания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Garamond" pitchFamily="18" charset="0"/>
              </a:rPr>
              <a:t>ДЛЯ ВАС РОДИТЕЛИ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19459" name="Объект 8" descr="C:\Users\Владимир\Downloads\игры по питанию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2625" y="1600200"/>
            <a:ext cx="3213100" cy="4572000"/>
          </a:xfrm>
        </p:spPr>
      </p:pic>
      <p:pic>
        <p:nvPicPr>
          <p:cNvPr id="19460" name="Объект 10" descr="C:\Users\Владимир\Downloads\питание в дс.jpg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2625" y="1600200"/>
            <a:ext cx="3206750" cy="457200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СЕРВИРОВКА  СТОЛА</a:t>
            </a:r>
            <a:endParaRPr lang="ru-RU" dirty="0"/>
          </a:p>
        </p:txBody>
      </p:sp>
      <p:pic>
        <p:nvPicPr>
          <p:cNvPr id="20484" name="Объект 5" descr="F:\209CDPFQ\H2090001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484784"/>
            <a:ext cx="8352928" cy="4896544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Garamond" pitchFamily="18" charset="0"/>
              </a:rPr>
              <a:t>Рациональное питание дошкольников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>
                <a:latin typeface="Garamond" pitchFamily="18" charset="0"/>
              </a:rPr>
              <a:t>Одно из необходимых условий  гармоничного роста дошкольников</a:t>
            </a:r>
          </a:p>
          <a:p>
            <a:pPr eaLnBrk="1" hangingPunct="1"/>
            <a:r>
              <a:rPr lang="ru-RU" smtClean="0">
                <a:latin typeface="Garamond" pitchFamily="18" charset="0"/>
              </a:rPr>
              <a:t> физического и нервно-психического развития</a:t>
            </a:r>
          </a:p>
          <a:p>
            <a:pPr eaLnBrk="1" hangingPunct="1"/>
            <a:r>
              <a:rPr lang="ru-RU" smtClean="0">
                <a:latin typeface="Garamond" pitchFamily="18" charset="0"/>
              </a:rPr>
              <a:t> устойчивости к воздействию инфекций и других неблагоприятных факторов внешней среды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716338"/>
            <a:ext cx="2039937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86737" cy="1928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Факторы определяющие  соответствие  питания принципам здорового образа жизни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539750" y="2565400"/>
            <a:ext cx="8143875" cy="3983038"/>
          </a:xfrm>
        </p:spPr>
        <p:txBody>
          <a:bodyPr/>
          <a:lstStyle/>
          <a:p>
            <a:pPr eaLnBrk="1" hangingPunct="1"/>
            <a:r>
              <a:rPr lang="ru-RU" smtClean="0"/>
              <a:t>Состав продуктов питания</a:t>
            </a:r>
          </a:p>
          <a:p>
            <a:pPr eaLnBrk="1" hangingPunct="1"/>
            <a:r>
              <a:rPr lang="ru-RU" smtClean="0"/>
              <a:t>Их качество и количество</a:t>
            </a:r>
          </a:p>
          <a:p>
            <a:pPr eaLnBrk="1" hangingPunct="1"/>
            <a:r>
              <a:rPr lang="ru-RU" smtClean="0"/>
              <a:t>Режим и организация</a:t>
            </a:r>
          </a:p>
          <a:p>
            <a:pPr eaLnBrk="1" hangingPunct="1"/>
            <a:endParaRPr lang="ru-RU" smtClean="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525" y="2349500"/>
            <a:ext cx="36417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577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Оптимизация производственного контроля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412875"/>
            <a:ext cx="8229600" cy="4389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Соблюдаются  все санитарные требования к состоянию:</a:t>
            </a:r>
          </a:p>
          <a:p>
            <a:pPr eaLnBrk="1" hangingPunct="1"/>
            <a:r>
              <a:rPr lang="ru-RU" dirty="0" smtClean="0"/>
              <a:t> Пищеблока</a:t>
            </a:r>
          </a:p>
          <a:p>
            <a:pPr eaLnBrk="1" hangingPunct="1"/>
            <a:r>
              <a:rPr lang="ru-RU" dirty="0" smtClean="0"/>
              <a:t>К поставляемым продуктам</a:t>
            </a:r>
          </a:p>
          <a:p>
            <a:pPr eaLnBrk="1" hangingPunct="1"/>
            <a:r>
              <a:rPr lang="ru-RU" dirty="0" smtClean="0"/>
              <a:t>К приготовлению и раздаче блюд</a:t>
            </a:r>
          </a:p>
          <a:p>
            <a:pPr eaLnBrk="1" hangingPunct="1"/>
            <a:r>
              <a:rPr lang="ru-RU" dirty="0" smtClean="0"/>
              <a:t>К личной гигиене персонала пищеблока</a:t>
            </a:r>
          </a:p>
          <a:p>
            <a:pPr eaLnBrk="1" hangingPunct="1"/>
            <a:r>
              <a:rPr lang="ru-RU" dirty="0" smtClean="0"/>
              <a:t>К организации приема пищи детьми в группе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60848"/>
            <a:ext cx="1493526" cy="23523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509120"/>
            <a:ext cx="3287712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Выполнение основных норм питания 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/>
              <a:t>Выдерживается достаточное обеспечение калорийности важных пищевых компонентов</a:t>
            </a:r>
          </a:p>
          <a:p>
            <a:pPr eaLnBrk="1" hangingPunct="1"/>
            <a:r>
              <a:rPr lang="ru-RU" smtClean="0"/>
              <a:t>Используется максимальное разнообразие рациона</a:t>
            </a:r>
          </a:p>
          <a:p>
            <a:pPr eaLnBrk="1" hangingPunct="1"/>
            <a:r>
              <a:rPr lang="ru-RU" smtClean="0"/>
              <a:t>Проводится технологическая и кулинарная обработка продуктов</a:t>
            </a:r>
          </a:p>
          <a:p>
            <a:pPr eaLnBrk="1" hangingPunct="1"/>
            <a:r>
              <a:rPr lang="ru-RU" smtClean="0"/>
              <a:t>Пища, всегда имеет хорошие вкусовые качества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Условия рационального питания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/>
              <a:t>Правильный подбор продуктов, обеспечивающий нормы физиологических потребностей детей;</a:t>
            </a:r>
          </a:p>
          <a:p>
            <a:pPr eaLnBrk="1" hangingPunct="1"/>
            <a:r>
              <a:rPr lang="ru-RU" smtClean="0"/>
              <a:t> Строгий режим питания, который должен предусматривать не менее 4-х приемов пищи;</a:t>
            </a:r>
          </a:p>
          <a:p>
            <a:pPr eaLnBrk="1" hangingPunct="1"/>
            <a:r>
              <a:rPr lang="ru-RU" smtClean="0"/>
              <a:t>Длительность промежутков между отдельными приемами пищи не должна превышать 3,5-4 часов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Garamond" pitchFamily="18" charset="0"/>
              </a:rPr>
              <a:t>ПРАВИЛА ПОВЕДЕНИЯ ЗА СТОЛОМ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14339" name="Объект 6" descr="C:\Users\Владимир\Downloads\медвежонок правила поведения за столом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341438"/>
            <a:ext cx="3236912" cy="4572000"/>
          </a:xfrm>
        </p:spPr>
      </p:pic>
      <p:pic>
        <p:nvPicPr>
          <p:cNvPr id="14340" name="Объект 7" descr="F:\Новая папкапортфолио детского сада\H1980045.JPG"/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2204864"/>
            <a:ext cx="3600450" cy="273685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431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/>
              <a:t>Режим питания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0671819"/>
              </p:ext>
            </p:extLst>
          </p:nvPr>
        </p:nvGraphicFramePr>
        <p:xfrm>
          <a:off x="1042988" y="565560"/>
          <a:ext cx="7058025" cy="4663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0"/>
                <a:gridCol w="2736785"/>
                <a:gridCol w="2160620"/>
              </a:tblGrid>
              <a:tr h="3657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Трапеза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Группы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Время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Завтрак 1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 marL="91456" marR="91456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Младшая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9.00-9.30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Средняя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9.00-9.30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Старшая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9.00- 9.25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Завтрак 2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 marL="91456" marR="91456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Младшая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10.30.10.45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Средняя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10.30-10.40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Старшая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10.30-10.40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2774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Обед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Младшая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12.00-12.40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Средняя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12.10-12.45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12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Старшая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12.20-12.50</a:t>
                      </a:r>
                    </a:p>
                  </a:txBody>
                  <a:tcPr marL="121941" marR="121941" marT="34287" marB="34287" anchor="ctr" horzOverflow="overflow"/>
                </a:tc>
              </a:tr>
              <a:tr h="32774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Ужин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Младшая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15.30-16.00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41" marR="121941" marT="34287" marB="34287" anchor="ctr" horzOverflow="overflow"/>
                </a:tc>
              </a:tr>
              <a:tr h="32774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Средняя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15.30-16.00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41" marR="121941" marT="34287" marB="34287" anchor="ctr" horzOverflow="overflow"/>
                </a:tc>
              </a:tr>
              <a:tr h="2572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Старшая</a:t>
                      </a:r>
                    </a:p>
                  </a:txBody>
                  <a:tcPr marL="121941" marR="121941" marT="34287" marB="342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15.40-16.10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41" marR="121941" marT="34287" marB="34287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Организация питьевого режима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smtClean="0"/>
              <a:t>Питьевой режим проводиться в соответствии с требованиями  СанПиН;</a:t>
            </a:r>
          </a:p>
          <a:p>
            <a:pPr eaLnBrk="1" hangingPunct="1"/>
            <a:r>
              <a:rPr lang="ru-RU" smtClean="0"/>
              <a:t>Питьевая вода доступна воспитанникам в течение всего времени нахождения в саду</a:t>
            </a:r>
          </a:p>
          <a:p>
            <a:pPr eaLnBrk="1" hangingPunct="1"/>
            <a:r>
              <a:rPr lang="ru-RU" smtClean="0"/>
              <a:t>Размеры потребления воды ребёнком зависят от времени года и двигательной активности ребёнка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938</TotalTime>
  <Words>349</Words>
  <Application>Microsoft Office PowerPoint</Application>
  <PresentationFormat>Экран (4:3)</PresentationFormat>
  <Paragraphs>100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Организация питания в дошкольных образовательных учреждениях</vt:lpstr>
      <vt:lpstr>Рациональное питание дошкольников</vt:lpstr>
      <vt:lpstr>Факторы определяющие  соответствие  питания принципам здорового образа жизни</vt:lpstr>
      <vt:lpstr>Оптимизация производственного контроля</vt:lpstr>
      <vt:lpstr>Выполнение основных норм питания </vt:lpstr>
      <vt:lpstr>Условия рационального питания</vt:lpstr>
      <vt:lpstr>ПРАВИЛА ПОВЕДЕНИЯ ЗА СТОЛОМ</vt:lpstr>
      <vt:lpstr>Режим питания</vt:lpstr>
      <vt:lpstr>Организация питьевого режима</vt:lpstr>
      <vt:lpstr>Основные принципы организации питания  в ДОУ: </vt:lpstr>
      <vt:lpstr>Организация  работы по пропаганде здорового питания</vt:lpstr>
      <vt:lpstr>ДЛЯ ВАС РОДИТЕЛИ</vt:lpstr>
      <vt:lpstr>               СЕРВИРОВКА  СТОЛА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дошкольных образовательных учреждениях</dc:title>
  <dc:creator>Сафарова</dc:creator>
  <cp:lastModifiedBy>user</cp:lastModifiedBy>
  <cp:revision>84</cp:revision>
  <dcterms:created xsi:type="dcterms:W3CDTF">2010-02-07T12:11:39Z</dcterms:created>
  <dcterms:modified xsi:type="dcterms:W3CDTF">2021-03-30T03:44:13Z</dcterms:modified>
</cp:coreProperties>
</file>